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CFEDB-7F4A-426D-AD70-0ECB97BA3F08}" type="datetimeFigureOut">
              <a:rPr lang="en-US" smtClean="0"/>
              <a:pPr/>
              <a:t>8/25/2011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6E3EC-8566-44FE-95DE-F6147C7566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35000 	B)</a:t>
            </a:r>
            <a:r>
              <a:rPr lang="en-US" baseline="0" dirty="0" smtClean="0"/>
              <a:t> 35198	C) 218.21	D) 98000	E) 1.778</a:t>
            </a:r>
            <a:endParaRPr lang="en-US" dirty="0"/>
          </a:p>
        </p:txBody>
      </p:sp>
      <p:sp>
        <p:nvSpPr>
          <p:cNvPr id="4" name="Slide Number Placeholder 3"/>
          <p:cNvSpPr>
            <a:spLocks noGrp="1"/>
          </p:cNvSpPr>
          <p:nvPr>
            <p:ph type="sldNum" sz="quarter" idx="10"/>
          </p:nvPr>
        </p:nvSpPr>
        <p:spPr/>
        <p:txBody>
          <a:bodyPr/>
          <a:lstStyle/>
          <a:p>
            <a:fld id="{49C6E3EC-8566-44FE-95DE-F6147C7566D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6E3EC-8566-44FE-95DE-F6147C7566D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8/25/2011</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8/25/2011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8/25/2011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8/25/2011</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8/25/2011</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Measurements and Uncertainties</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latin typeface="Arial" pitchFamily="34" charset="0"/>
                <a:cs typeface="Arial" pitchFamily="34" charset="0"/>
              </a:rPr>
              <a:t>Topic 11</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itchFamily="34" charset="0"/>
                <a:cs typeface="Arial" pitchFamily="34" charset="0"/>
              </a:rPr>
              <a:t>Give the following answers in Correct Sig Figs.</a:t>
            </a:r>
          </a:p>
          <a:p>
            <a:r>
              <a:rPr lang="en-US" dirty="0" smtClean="0">
                <a:latin typeface="Arial" pitchFamily="34" charset="0"/>
                <a:cs typeface="Arial" pitchFamily="34" charset="0"/>
              </a:rPr>
              <a:t>A) 150 x 234.65</a:t>
            </a:r>
          </a:p>
          <a:p>
            <a:r>
              <a:rPr lang="en-US" dirty="0" smtClean="0">
                <a:latin typeface="Arial" pitchFamily="34" charset="0"/>
                <a:cs typeface="Arial" pitchFamily="34" charset="0"/>
              </a:rPr>
              <a:t>B) 150.00 x 234.65</a:t>
            </a:r>
          </a:p>
          <a:p>
            <a:r>
              <a:rPr lang="en-US" dirty="0" smtClean="0">
                <a:latin typeface="Arial" pitchFamily="34" charset="0"/>
                <a:cs typeface="Arial" pitchFamily="34" charset="0"/>
              </a:rPr>
              <a:t>C) 450.10  -231.886</a:t>
            </a:r>
          </a:p>
          <a:p>
            <a:r>
              <a:rPr lang="en-US" dirty="0" smtClean="0">
                <a:latin typeface="Arial" pitchFamily="34" charset="0"/>
                <a:cs typeface="Arial" pitchFamily="34" charset="0"/>
              </a:rPr>
              <a:t>D) 98000- 10.25</a:t>
            </a:r>
          </a:p>
          <a:p>
            <a:r>
              <a:rPr lang="en-US" dirty="0" smtClean="0">
                <a:latin typeface="Arial" pitchFamily="34" charset="0"/>
                <a:cs typeface="Arial" pitchFamily="34" charset="0"/>
              </a:rPr>
              <a:t>E) (534.15 + 25.5)/ 314.88</a:t>
            </a:r>
            <a:endParaRPr lang="en-US"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Practice Sig Figs Problems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Any time that use an instrument to measure something, an uncertainty must be included.</a:t>
            </a:r>
          </a:p>
          <a:p>
            <a:r>
              <a:rPr lang="en-US" sz="2000" dirty="0" smtClean="0">
                <a:latin typeface="Arial" pitchFamily="34" charset="0"/>
                <a:cs typeface="Arial" pitchFamily="34" charset="0"/>
              </a:rPr>
              <a:t>Example: You use a thermometer that reads 20.1C, That last digit is always uncertain as it could had been rounded up from 20.05 or rounded down from 20.14, so in order to take that into account we say that the measurement is 20.1C +/- 0.1C</a:t>
            </a:r>
          </a:p>
          <a:p>
            <a:r>
              <a:rPr lang="en-US" sz="2000" dirty="0" smtClean="0">
                <a:latin typeface="Arial" pitchFamily="34" charset="0"/>
                <a:cs typeface="Arial" pitchFamily="34" charset="0"/>
              </a:rPr>
              <a:t>Notice that the uncertainty must match the measurement in the last digit recorded. A measurement of 20.1 C +/- 0.05C would be incorrect because the measurement and uncertainty do not match on the last digit recorded.</a:t>
            </a:r>
          </a:p>
          <a:p>
            <a:r>
              <a:rPr lang="en-US" sz="2000" dirty="0" smtClean="0">
                <a:latin typeface="Arial" pitchFamily="34" charset="0"/>
                <a:cs typeface="Arial" pitchFamily="34" charset="0"/>
              </a:rPr>
              <a:t>If the instrument you are using to measure is not digital, and you must read the value then you must read the value between two measurements and use that as your last digit.</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Uncertainties in Measurements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Look at the ruler below and write the value that you would record.</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Practice Measurement</a:t>
            </a:r>
            <a:endParaRPr lang="en-US" dirty="0">
              <a:latin typeface="Arial" pitchFamily="34" charset="0"/>
              <a:cs typeface="Arial" pitchFamily="34" charset="0"/>
            </a:endParaRPr>
          </a:p>
        </p:txBody>
      </p:sp>
      <p:pic>
        <p:nvPicPr>
          <p:cNvPr id="4" name="Picture 3" descr="ruler_0_10.jpg"/>
          <p:cNvPicPr>
            <a:picLocks noChangeAspect="1"/>
          </p:cNvPicPr>
          <p:nvPr/>
        </p:nvPicPr>
        <p:blipFill>
          <a:blip r:embed="rId3" cstate="print"/>
          <a:stretch>
            <a:fillRect/>
          </a:stretch>
        </p:blipFill>
        <p:spPr>
          <a:xfrm>
            <a:off x="1295400" y="2811780"/>
            <a:ext cx="5943600" cy="123444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Lets suppose we are going to do an experiment and need to record the mass of a chemical compound.</a:t>
            </a:r>
          </a:p>
          <a:p>
            <a:r>
              <a:rPr lang="en-US" sz="2000" dirty="0" smtClean="0">
                <a:latin typeface="Arial" pitchFamily="34" charset="0"/>
                <a:cs typeface="Arial" pitchFamily="34" charset="0"/>
              </a:rPr>
              <a:t>The following information is recorded:</a:t>
            </a:r>
          </a:p>
          <a:p>
            <a:r>
              <a:rPr lang="en-US" sz="2000" dirty="0" smtClean="0">
                <a:latin typeface="Arial" pitchFamily="34" charset="0"/>
                <a:cs typeface="Arial" pitchFamily="34" charset="0"/>
              </a:rPr>
              <a:t>Mass of beaker:			20.56g</a:t>
            </a:r>
          </a:p>
          <a:p>
            <a:r>
              <a:rPr lang="en-US" sz="2000" dirty="0" smtClean="0">
                <a:latin typeface="Arial" pitchFamily="34" charset="0"/>
                <a:cs typeface="Arial" pitchFamily="34" charset="0"/>
              </a:rPr>
              <a:t>Mass of beaker + chemical is:	24.85g</a:t>
            </a:r>
          </a:p>
          <a:p>
            <a:r>
              <a:rPr lang="en-US" sz="2000" dirty="0" smtClean="0">
                <a:latin typeface="Arial" pitchFamily="34" charset="0"/>
                <a:cs typeface="Arial" pitchFamily="34" charset="0"/>
              </a:rPr>
              <a:t>Mass of Chemical:			4.29g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But realize that each time we used the scale there was an uncertainty and then we subtracted two measurements to find mass of the chemical. This subtraction added to the uncertainty of the </a:t>
            </a:r>
            <a:r>
              <a:rPr lang="en-US" sz="2000" dirty="0" err="1" smtClean="0">
                <a:latin typeface="Arial" pitchFamily="34" charset="0"/>
                <a:cs typeface="Arial" pitchFamily="34" charset="0"/>
              </a:rPr>
              <a:t>finl</a:t>
            </a:r>
            <a:r>
              <a:rPr lang="en-US" sz="2000" dirty="0" smtClean="0">
                <a:latin typeface="Arial" pitchFamily="34" charset="0"/>
                <a:cs typeface="Arial" pitchFamily="34" charset="0"/>
              </a:rPr>
              <a:t> answer.</a:t>
            </a:r>
          </a:p>
          <a:p>
            <a:r>
              <a:rPr lang="en-US" sz="2000" dirty="0" smtClean="0">
                <a:latin typeface="Arial" pitchFamily="34" charset="0"/>
                <a:cs typeface="Arial" pitchFamily="34" charset="0"/>
              </a:rPr>
              <a:t>We must show this in our measurements.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lang="en-US" sz="4000" dirty="0" smtClean="0">
                <a:latin typeface="Arial" pitchFamily="34" charset="0"/>
                <a:cs typeface="Arial" pitchFamily="34" charset="0"/>
              </a:rPr>
              <a:t>Adding and Subtracting</a:t>
            </a:r>
            <a:endParaRPr lang="en-US"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Mass of beaker:		20.56g +/- 0.01g</a:t>
            </a:r>
          </a:p>
          <a:p>
            <a:r>
              <a:rPr lang="en-US" sz="2000" dirty="0" smtClean="0">
                <a:latin typeface="Arial" pitchFamily="34" charset="0"/>
                <a:cs typeface="Arial" pitchFamily="34" charset="0"/>
              </a:rPr>
              <a:t>Mass of beaker + chemical:	24.85g +/- 0.01g</a:t>
            </a:r>
          </a:p>
          <a:p>
            <a:r>
              <a:rPr lang="en-US" sz="2000" dirty="0" smtClean="0">
                <a:latin typeface="Arial" pitchFamily="34" charset="0"/>
                <a:cs typeface="Arial" pitchFamily="34" charset="0"/>
              </a:rPr>
              <a:t>Mass of chemical:		   4.29g +/- 0.02g</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Notice that when we add or subtract measurements, uncertainties are ADDED.</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These uncertainties are IMPORTANT in your lab reports and must be clearly shown.</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en-US" dirty="0" smtClean="0">
                <a:latin typeface="Arial" pitchFamily="34" charset="0"/>
                <a:cs typeface="Arial" pitchFamily="34" charset="0"/>
              </a:rPr>
              <a:t>Correct Recording of </a:t>
            </a:r>
            <a:r>
              <a:rPr lang="en-US" dirty="0" err="1" smtClean="0">
                <a:latin typeface="Arial" pitchFamily="34" charset="0"/>
                <a:cs typeface="Arial" pitchFamily="34" charset="0"/>
              </a:rPr>
              <a:t>Measurments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latin typeface="Arial" pitchFamily="34" charset="0"/>
                <a:cs typeface="Arial" pitchFamily="34" charset="0"/>
              </a:rPr>
              <a:t>When you divide or multiply uncertainties must still be included but instead of adding uncertainties, what we do is add % uncertainty.</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Example: Find the Density of an object that has a mass of 20.12 g +/- 0.02g and a volume of 12.5 ml +/0.5 ml.</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First we find the % uncertainty of the mass: </a:t>
            </a:r>
          </a:p>
          <a:p>
            <a:r>
              <a:rPr lang="en-US" sz="1800" dirty="0" smtClean="0">
                <a:latin typeface="Arial" pitchFamily="34" charset="0"/>
                <a:cs typeface="Arial" pitchFamily="34" charset="0"/>
              </a:rPr>
              <a:t>(0.02/20.12) x100 = 0.099% </a:t>
            </a:r>
          </a:p>
          <a:p>
            <a:r>
              <a:rPr lang="en-US" sz="1800" dirty="0" smtClean="0">
                <a:latin typeface="Arial" pitchFamily="34" charset="0"/>
                <a:cs typeface="Arial" pitchFamily="34" charset="0"/>
              </a:rPr>
              <a:t> anytime % uncertainty is less than 2% you include two sig figs. 2% or higher only 1 sig fig.</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Now we find uncertainty of volume: ( 0.5/12.5) x 100= 4%</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So density would be: (20.12/12.5)=  1.61 g/ml  +/- 4%</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Multiplying and Dividing</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 Notice that in our answer of 1.61 g/ml  +/- 4%</a:t>
            </a:r>
          </a:p>
          <a:p>
            <a:r>
              <a:rPr lang="en-US" sz="2000" dirty="0" smtClean="0">
                <a:latin typeface="Arial" pitchFamily="34" charset="0"/>
                <a:cs typeface="Arial" pitchFamily="34" charset="0"/>
              </a:rPr>
              <a:t>We included sig figs and we also added the % uncertainties, BUT since the final answer was larger than 2%, only 1 sig fig was recorded.</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This also tells us that the major error in our calculation is going to come from our volume reading. This we want to point out in our conclusion. </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Obviously the only way we can correct that would be to use a more precise volume instrument. This is why we use graduated cylinders over beakers.</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Random errors: Can lead to answers above or below actual value. They are caused by the precision of the instruments. They can be addressed by more precise equipment and/or more trials.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Systematic errors: Will lead to all your answers being higher than actual value, or all your answers being lower than actual values. These are caused by bad lab procedures.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For example if you make a mistake in reading the volume in a  cylinder by looking at the sides rather than the meniscus. Your volume reading would always be higher than the actual one.</a:t>
            </a:r>
          </a:p>
          <a:p>
            <a:r>
              <a:rPr lang="en-US" sz="2000" dirty="0" smtClean="0">
                <a:latin typeface="Arial" pitchFamily="34" charset="0"/>
                <a:cs typeface="Arial" pitchFamily="34" charset="0"/>
              </a:rPr>
              <a:t>This would lead to a lower density, since you are dividing by a higher volume than actual one.</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Systematic </a:t>
            </a:r>
            <a:r>
              <a:rPr lang="en-US" dirty="0" err="1" smtClean="0">
                <a:latin typeface="Arial" pitchFamily="34" charset="0"/>
                <a:cs typeface="Arial" pitchFamily="34" charset="0"/>
              </a:rPr>
              <a:t>vs</a:t>
            </a:r>
            <a:r>
              <a:rPr lang="en-US" dirty="0" smtClean="0">
                <a:latin typeface="Arial" pitchFamily="34" charset="0"/>
                <a:cs typeface="Arial" pitchFamily="34" charset="0"/>
              </a:rPr>
              <a:t> Random errors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Systematic error can only be corrected by actually changing the lab procedures. More trials or precise equipment would not affect these errors.</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As you write your lab conclusion is important to address both types of errors and how could you correct or </a:t>
            </a:r>
            <a:r>
              <a:rPr lang="en-US" sz="2000" dirty="0" err="1" smtClean="0">
                <a:latin typeface="Arial" pitchFamily="34" charset="0"/>
                <a:cs typeface="Arial" pitchFamily="34" charset="0"/>
              </a:rPr>
              <a:t>limt</a:t>
            </a:r>
            <a:r>
              <a:rPr lang="en-US" sz="2000" dirty="0" smtClean="0">
                <a:latin typeface="Arial" pitchFamily="34" charset="0"/>
                <a:cs typeface="Arial" pitchFamily="34" charset="0"/>
              </a:rPr>
              <a:t> them.</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This is a very important question that you must ask yourself after every lab.</a:t>
            </a:r>
          </a:p>
          <a:p>
            <a:r>
              <a:rPr lang="en-US" sz="2000" dirty="0" smtClean="0">
                <a:latin typeface="Arial" pitchFamily="34" charset="0"/>
                <a:cs typeface="Arial" pitchFamily="34" charset="0"/>
              </a:rPr>
              <a:t>Lets look at our density problem that we solved earlier. In it we found our answer as 1.61 g/ml +/- 4%</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above reading means that if our answer is within 4% of the  actual value, then we can say our error was all from a random source. Higher than 4% means that we have both random and systematic errors in our lab</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en-US" dirty="0" smtClean="0">
                <a:latin typeface="Arial" pitchFamily="34" charset="0"/>
                <a:cs typeface="Arial" pitchFamily="34" charset="0"/>
              </a:rPr>
              <a:t>How do I know if my errors are systematic or random?</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The material in this topic is tested any time you do a lab or calculation.</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It is extremely important that you follow the rules explained in this power point any time numbers and measurements are involved</a:t>
            </a:r>
            <a:r>
              <a:rPr lang="en-US" dirty="0" smtClean="0"/>
              <a:t>.</a:t>
            </a:r>
            <a:endParaRPr lang="en-US" dirty="0"/>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Importance of Topic</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 So our density answer was 1.61 g/ml  +/- 4%</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We are given the theoretical value of the density as 2.31 g/ml</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error = [(theoretical – lab)/ theoretical] x 100</a:t>
            </a:r>
          </a:p>
          <a:p>
            <a:r>
              <a:rPr lang="en-US" sz="2000" dirty="0" smtClean="0">
                <a:latin typeface="Arial" pitchFamily="34" charset="0"/>
                <a:cs typeface="Arial" pitchFamily="34" charset="0"/>
              </a:rPr>
              <a:t>So [ (2.31- 1.61</a:t>
            </a:r>
            <a:r>
              <a:rPr lang="en-US" sz="2000" smtClean="0">
                <a:latin typeface="Arial" pitchFamily="34" charset="0"/>
                <a:cs typeface="Arial" pitchFamily="34" charset="0"/>
              </a:rPr>
              <a:t>)/ </a:t>
            </a:r>
            <a:r>
              <a:rPr lang="en-US" sz="2000" smtClean="0">
                <a:latin typeface="Arial" pitchFamily="34" charset="0"/>
                <a:cs typeface="Arial" pitchFamily="34" charset="0"/>
              </a:rPr>
              <a:t>2.31</a:t>
            </a:r>
            <a:r>
              <a:rPr lang="en-US" sz="2000" dirty="0" smtClean="0">
                <a:latin typeface="Arial" pitchFamily="34" charset="0"/>
                <a:cs typeface="Arial" pitchFamily="34" charset="0"/>
              </a:rPr>
              <a:t>] x 100 </a:t>
            </a:r>
            <a:r>
              <a:rPr lang="en-US" sz="2000" smtClean="0">
                <a:latin typeface="Arial" pitchFamily="34" charset="0"/>
                <a:cs typeface="Arial" pitchFamily="34" charset="0"/>
              </a:rPr>
              <a:t>= </a:t>
            </a:r>
            <a:r>
              <a:rPr lang="en-US" sz="2000" smtClean="0">
                <a:latin typeface="Arial" pitchFamily="34" charset="0"/>
                <a:cs typeface="Arial" pitchFamily="34" charset="0"/>
              </a:rPr>
              <a:t>30</a:t>
            </a:r>
            <a:r>
              <a:rPr lang="en-US" sz="2000" dirty="0" smtClean="0">
                <a:latin typeface="Arial" pitchFamily="34" charset="0"/>
                <a:cs typeface="Arial" pitchFamily="34" charset="0"/>
              </a:rPr>
              <a:t>% error</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So this tells us that a larger part of our error must be systematic.</a:t>
            </a:r>
          </a:p>
          <a:p>
            <a:pPr>
              <a:buNone/>
            </a:pP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Density analysis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latin typeface="Arial" pitchFamily="34" charset="0"/>
                <a:cs typeface="Arial" pitchFamily="34" charset="0"/>
              </a:rPr>
              <a:t>Accuracy refers to how close you are to the actual value. For example if the top score in a test is 100 and you get 98. You can say that you were accurate.</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Precision refers to how well you can repeat a result. If you get three test results as 100,88,67. Then you are not precise.</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When dealings with equipment, the one with more significant figures is more precise.</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So a temperature reading of 105.55C is more precise than one of 106 C</a:t>
            </a:r>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Accuracy and Precision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Arial" pitchFamily="34" charset="0"/>
                <a:cs typeface="Arial" pitchFamily="34" charset="0"/>
              </a:rPr>
              <a:t>In our measurements we want </a:t>
            </a:r>
            <a:r>
              <a:rPr lang="en-US" sz="2400" b="1" dirty="0" smtClean="0">
                <a:latin typeface="Arial" pitchFamily="34" charset="0"/>
                <a:cs typeface="Arial" pitchFamily="34" charset="0"/>
              </a:rPr>
              <a:t>BOTH!!!!!!</a:t>
            </a: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How do we accomplish the above?</a:t>
            </a:r>
          </a:p>
          <a:p>
            <a:pPr>
              <a:buNone/>
            </a:pPr>
            <a:endParaRPr lang="en-US" sz="2400" b="1" dirty="0" smtClean="0">
              <a:latin typeface="Arial" pitchFamily="34" charset="0"/>
              <a:cs typeface="Arial" pitchFamily="34" charset="0"/>
            </a:endParaRPr>
          </a:p>
          <a:p>
            <a:pPr lvl="1"/>
            <a:r>
              <a:rPr lang="en-US" sz="2400" b="1" dirty="0" smtClean="0">
                <a:latin typeface="Arial" pitchFamily="34" charset="0"/>
                <a:cs typeface="Arial" pitchFamily="34" charset="0"/>
              </a:rPr>
              <a:t>Multiple trials!!!!!!. In IB the number is FIVE(5) trials.</a:t>
            </a:r>
          </a:p>
          <a:p>
            <a:pPr lvl="1"/>
            <a:r>
              <a:rPr lang="en-US" sz="2400" b="1" dirty="0" smtClean="0">
                <a:latin typeface="Arial" pitchFamily="34" charset="0"/>
                <a:cs typeface="Arial" pitchFamily="34" charset="0"/>
              </a:rPr>
              <a:t>Make sure that you mention five trials in procedures and that five trials are in your data.</a:t>
            </a:r>
          </a:p>
          <a:p>
            <a:pPr lvl="1"/>
            <a:r>
              <a:rPr lang="en-US" sz="2400" b="1" dirty="0" smtClean="0">
                <a:latin typeface="Arial" pitchFamily="34" charset="0"/>
                <a:cs typeface="Arial" pitchFamily="34" charset="0"/>
              </a:rPr>
              <a:t>If you don’t have 5 trials, you must address this in your conclusion because it affects your precision.</a:t>
            </a:r>
            <a:endParaRPr lang="en-US" sz="2400" b="1"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Accuracy or Precision</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numbers are precise, others are just for placement.</a:t>
            </a:r>
          </a:p>
          <a:p>
            <a:r>
              <a:rPr lang="en-US" dirty="0" smtClean="0"/>
              <a:t>Example what is the difference between the numbers; 100 and 100.00?</a:t>
            </a:r>
          </a:p>
          <a:p>
            <a:r>
              <a:rPr lang="en-US" dirty="0" smtClean="0"/>
              <a:t>The first one is around 100, so it could be 97, 98 etc. The second is exactly one hundred dollars and zero cents. Obviously the second number was measured by a more precise instrument.</a:t>
            </a:r>
            <a:endParaRPr lang="en-US" dirty="0"/>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Significant figures</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Any nonzero number is considered significant. Meaning it was actually measured.</a:t>
            </a:r>
          </a:p>
          <a:p>
            <a:r>
              <a:rPr lang="en-US" sz="2000" dirty="0" smtClean="0">
                <a:latin typeface="Arial" pitchFamily="34" charset="0"/>
                <a:cs typeface="Arial" pitchFamily="34" charset="0"/>
              </a:rPr>
              <a:t>Zeros are the only numbers that sometimes are significant and other times are for placement.</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Atlantic- Pacific Rule</a:t>
            </a:r>
          </a:p>
          <a:p>
            <a:r>
              <a:rPr lang="en-US" sz="2000" dirty="0" smtClean="0">
                <a:latin typeface="Arial" pitchFamily="34" charset="0"/>
                <a:cs typeface="Arial" pitchFamily="34" charset="0"/>
              </a:rPr>
              <a:t>Imagine the USA map.</a:t>
            </a:r>
          </a:p>
          <a:p>
            <a:r>
              <a:rPr lang="en-US" sz="2000" dirty="0" smtClean="0">
                <a:latin typeface="Arial" pitchFamily="34" charset="0"/>
                <a:cs typeface="Arial" pitchFamily="34" charset="0"/>
              </a:rPr>
              <a:t> If a number has a </a:t>
            </a:r>
            <a:r>
              <a:rPr lang="en-US" sz="2000" b="1" dirty="0" smtClean="0">
                <a:latin typeface="Arial" pitchFamily="34" charset="0"/>
                <a:cs typeface="Arial" pitchFamily="34" charset="0"/>
              </a:rPr>
              <a:t>p</a:t>
            </a:r>
            <a:r>
              <a:rPr lang="en-US" sz="2000" dirty="0" smtClean="0">
                <a:latin typeface="Arial" pitchFamily="34" charset="0"/>
                <a:cs typeface="Arial" pitchFamily="34" charset="0"/>
              </a:rPr>
              <a:t>oint you start looking from the </a:t>
            </a:r>
            <a:r>
              <a:rPr lang="en-US" sz="2000" b="1" dirty="0" smtClean="0">
                <a:latin typeface="Arial" pitchFamily="34" charset="0"/>
                <a:cs typeface="Arial" pitchFamily="34" charset="0"/>
              </a:rPr>
              <a:t>P</a:t>
            </a:r>
            <a:r>
              <a:rPr lang="en-US" sz="2000" dirty="0" smtClean="0">
                <a:latin typeface="Arial" pitchFamily="34" charset="0"/>
                <a:cs typeface="Arial" pitchFamily="34" charset="0"/>
              </a:rPr>
              <a:t>acific side.</a:t>
            </a:r>
          </a:p>
          <a:p>
            <a:r>
              <a:rPr lang="en-US" sz="2000" dirty="0" smtClean="0">
                <a:latin typeface="Arial" pitchFamily="34" charset="0"/>
                <a:cs typeface="Arial" pitchFamily="34" charset="0"/>
              </a:rPr>
              <a:t>If the number does Not have a point you start looking from the Atlantic side.</a:t>
            </a:r>
          </a:p>
          <a:p>
            <a:r>
              <a:rPr lang="en-US" sz="2000" dirty="0" smtClean="0">
                <a:latin typeface="Arial" pitchFamily="34" charset="0"/>
                <a:cs typeface="Arial" pitchFamily="34" charset="0"/>
              </a:rPr>
              <a:t>Once you pass a nonzero number everything counts after that and is considered significant ( measured).</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en-US" dirty="0" smtClean="0">
                <a:latin typeface="Arial" pitchFamily="34" charset="0"/>
                <a:cs typeface="Arial" pitchFamily="34" charset="0"/>
              </a:rPr>
              <a:t>How do we know if a number is significant?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How many significant figures in the following numbers?</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150	0.700		1020		101.100</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2		3		3		6</a:t>
            </a:r>
          </a:p>
        </p:txBody>
      </p:sp>
      <p:sp>
        <p:nvSpPr>
          <p:cNvPr id="3" name="Title 2"/>
          <p:cNvSpPr>
            <a:spLocks noGrp="1"/>
          </p:cNvSpPr>
          <p:nvPr>
            <p:ph type="title"/>
          </p:nvPr>
        </p:nvSpPr>
        <p:spPr/>
        <p:txBody>
          <a:bodyPr/>
          <a:lstStyle/>
          <a:p>
            <a:pPr algn="ctr"/>
            <a:r>
              <a:rPr lang="en-US" dirty="0" smtClean="0">
                <a:latin typeface="Arial" pitchFamily="34" charset="0"/>
                <a:cs typeface="Arial" pitchFamily="34" charset="0"/>
              </a:rPr>
              <a:t>Significant figures practice</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checkerboard(across)">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latin typeface="Arial" pitchFamily="34" charset="0"/>
                <a:cs typeface="Arial" pitchFamily="34" charset="0"/>
              </a:rPr>
              <a:t>When you multiply or divide your answer can only have as many sig figs as the least significant number.</a:t>
            </a:r>
          </a:p>
          <a:p>
            <a:r>
              <a:rPr lang="en-US" sz="2400" dirty="0" smtClean="0">
                <a:latin typeface="Arial" pitchFamily="34" charset="0"/>
                <a:cs typeface="Arial" pitchFamily="34" charset="0"/>
              </a:rPr>
              <a:t>Example:</a:t>
            </a:r>
          </a:p>
          <a:p>
            <a:r>
              <a:rPr lang="en-US" sz="2400" dirty="0" smtClean="0">
                <a:latin typeface="Arial" pitchFamily="34" charset="0"/>
                <a:cs typeface="Arial" pitchFamily="34" charset="0"/>
              </a:rPr>
              <a:t>312 x 105.25= 32838</a:t>
            </a:r>
          </a:p>
          <a:p>
            <a:r>
              <a:rPr lang="en-US" sz="2400" dirty="0" smtClean="0">
                <a:latin typeface="Arial" pitchFamily="34" charset="0"/>
                <a:cs typeface="Arial" pitchFamily="34" charset="0"/>
              </a:rPr>
              <a:t>But 312 has (3) sig figs and 105.25 has (5), so our answer can only have 3 sig figs.</a:t>
            </a:r>
          </a:p>
          <a:p>
            <a:r>
              <a:rPr lang="en-US" sz="2400" dirty="0" smtClean="0">
                <a:latin typeface="Arial" pitchFamily="34" charset="0"/>
                <a:cs typeface="Arial" pitchFamily="34" charset="0"/>
              </a:rPr>
              <a:t>32800, The first three are significant, the next number is 3 so we don’t round up, zeros must be added for placement but are not significant</a:t>
            </a:r>
          </a:p>
          <a:p>
            <a:r>
              <a:rPr lang="en-US" sz="2400" dirty="0" smtClean="0">
                <a:latin typeface="Arial" pitchFamily="34" charset="0"/>
                <a:cs typeface="Arial" pitchFamily="34" charset="0"/>
              </a:rPr>
              <a:t>Practice:</a:t>
            </a:r>
          </a:p>
          <a:p>
            <a:r>
              <a:rPr lang="en-US" sz="2400" dirty="0" smtClean="0">
                <a:latin typeface="Arial" pitchFamily="34" charset="0"/>
                <a:cs typeface="Arial" pitchFamily="34" charset="0"/>
              </a:rPr>
              <a:t>10.650/ 0.10= 106.50   What is the correct answer?</a:t>
            </a:r>
          </a:p>
          <a:p>
            <a:r>
              <a:rPr lang="en-US" sz="2400" dirty="0" smtClean="0">
                <a:latin typeface="Arial" pitchFamily="34" charset="0"/>
                <a:cs typeface="Arial" pitchFamily="34" charset="0"/>
              </a:rPr>
              <a:t>110</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en-US" dirty="0" smtClean="0">
                <a:latin typeface="Arial" pitchFamily="34" charset="0"/>
                <a:cs typeface="Arial" pitchFamily="34" charset="0"/>
              </a:rPr>
              <a:t>Sig Figs in Multiplication and Division</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dissolve">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Arial" pitchFamily="34" charset="0"/>
                <a:cs typeface="Arial" pitchFamily="34" charset="0"/>
              </a:rPr>
              <a:t>In addition or subtraction , the rule is that your answer cant only be as precise as your least precise measurement.</a:t>
            </a:r>
          </a:p>
          <a:p>
            <a:r>
              <a:rPr lang="en-US" sz="2400" dirty="0" smtClean="0">
                <a:latin typeface="Arial" pitchFamily="34" charset="0"/>
                <a:cs typeface="Arial" pitchFamily="34" charset="0"/>
              </a:rPr>
              <a:t>Example</a:t>
            </a:r>
          </a:p>
          <a:p>
            <a:pPr lvl="2">
              <a:buNone/>
            </a:pPr>
            <a:r>
              <a:rPr lang="en-US" sz="2400" dirty="0" smtClean="0">
                <a:latin typeface="Arial" pitchFamily="34" charset="0"/>
                <a:cs typeface="Arial" pitchFamily="34" charset="0"/>
              </a:rPr>
              <a:t>115 + 26.12 + 150=  291.12</a:t>
            </a:r>
          </a:p>
          <a:p>
            <a:pPr lvl="2">
              <a:buNone/>
            </a:pPr>
            <a:r>
              <a:rPr lang="en-US" sz="2400" dirty="0" smtClean="0">
                <a:latin typeface="Arial" pitchFamily="34" charset="0"/>
                <a:cs typeface="Arial" pitchFamily="34" charset="0"/>
              </a:rPr>
              <a:t>But if you look at the three numbers 115 was precise to the “ones”, 26.12 was precise to the “hundredths” and 150 was only precise to the “tens”. Meaning that I cant have any nonzero numbers past the “tens”</a:t>
            </a:r>
          </a:p>
          <a:p>
            <a:pPr lvl="2">
              <a:buNone/>
            </a:pPr>
            <a:r>
              <a:rPr lang="en-US" sz="2400" dirty="0" smtClean="0">
                <a:latin typeface="Arial" pitchFamily="34" charset="0"/>
                <a:cs typeface="Arial" pitchFamily="34" charset="0"/>
              </a:rPr>
              <a:t>My answer becomes 290</a:t>
            </a:r>
          </a:p>
        </p:txBody>
      </p:sp>
      <p:sp>
        <p:nvSpPr>
          <p:cNvPr id="3" name="Title 2"/>
          <p:cNvSpPr>
            <a:spLocks noGrp="1"/>
          </p:cNvSpPr>
          <p:nvPr>
            <p:ph type="title"/>
          </p:nvPr>
        </p:nvSpPr>
        <p:spPr/>
        <p:txBody>
          <a:bodyPr>
            <a:normAutofit/>
          </a:bodyPr>
          <a:lstStyle/>
          <a:p>
            <a:pPr algn="ctr"/>
            <a:r>
              <a:rPr lang="en-US" sz="3600" dirty="0" smtClean="0">
                <a:latin typeface="Arial" pitchFamily="34" charset="0"/>
                <a:cs typeface="Arial" pitchFamily="34" charset="0"/>
              </a:rPr>
              <a:t>Sig Figs in Addition or Subtraction</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1387</Words>
  <Application>Microsoft Office PowerPoint</Application>
  <PresentationFormat>On-screen Show (4:3)</PresentationFormat>
  <Paragraphs>150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Measurements and Uncertainties</vt:lpstr>
      <vt:lpstr>Importance of Topic</vt:lpstr>
      <vt:lpstr>Accuracy and Precision</vt:lpstr>
      <vt:lpstr>Accuracy or Precision?</vt:lpstr>
      <vt:lpstr>Significant figures</vt:lpstr>
      <vt:lpstr>How do we know if a number is significant?</vt:lpstr>
      <vt:lpstr>Significant figures practice</vt:lpstr>
      <vt:lpstr>Sig Figs in Multiplication and Division</vt:lpstr>
      <vt:lpstr>Sig Figs in Addition or Subtraction</vt:lpstr>
      <vt:lpstr>Practice Sig Figs Problems</vt:lpstr>
      <vt:lpstr>Uncertainties in Measurements</vt:lpstr>
      <vt:lpstr>Practice Measurement</vt:lpstr>
      <vt:lpstr>Adding and Subtracting</vt:lpstr>
      <vt:lpstr>Correct Recording of Measurments</vt:lpstr>
      <vt:lpstr>Multiplying and Dividing</vt:lpstr>
      <vt:lpstr>Slide 16</vt:lpstr>
      <vt:lpstr>Systematic vs Random errors</vt:lpstr>
      <vt:lpstr>Slide 18</vt:lpstr>
      <vt:lpstr>How do I know if my errors are systematic or random?</vt:lpstr>
      <vt:lpstr>Density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Measurements and Uncertainties</dc:title>
  <dc:creator>Mr. Rodriguez</dc:creator>
  <cp:lastModifiedBy>146201</cp:lastModifiedBy>
  <cp:revision>15</cp:revision>
  <dcterms:created xsi:type="dcterms:W3CDTF">2011-07-11T20:51:24Z</dcterms:created>
  <dcterms:modified xsi:type="dcterms:W3CDTF">2011-08-25T12:46:58Z</dcterms:modified>
</cp:coreProperties>
</file>